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61" r:id="rId4"/>
    <p:sldId id="276" r:id="rId5"/>
    <p:sldId id="286" r:id="rId6"/>
    <p:sldId id="281" r:id="rId7"/>
    <p:sldId id="280" r:id="rId8"/>
    <p:sldId id="279" r:id="rId9"/>
    <p:sldId id="307" r:id="rId10"/>
    <p:sldId id="287" r:id="rId11"/>
    <p:sldId id="292" r:id="rId12"/>
    <p:sldId id="293" r:id="rId13"/>
    <p:sldId id="294" r:id="rId14"/>
    <p:sldId id="295" r:id="rId15"/>
    <p:sldId id="296" r:id="rId16"/>
    <p:sldId id="299" r:id="rId17"/>
    <p:sldId id="298" r:id="rId18"/>
    <p:sldId id="291" r:id="rId19"/>
    <p:sldId id="300" r:id="rId20"/>
    <p:sldId id="301" r:id="rId21"/>
    <p:sldId id="303" r:id="rId22"/>
    <p:sldId id="304" r:id="rId23"/>
    <p:sldId id="305" r:id="rId24"/>
    <p:sldId id="308" r:id="rId25"/>
    <p:sldId id="306" r:id="rId26"/>
    <p:sldId id="289" r:id="rId27"/>
    <p:sldId id="290" r:id="rId28"/>
    <p:sldId id="309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5" r:id="rId42"/>
    <p:sldId id="326" r:id="rId43"/>
    <p:sldId id="328" r:id="rId44"/>
    <p:sldId id="32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B7C6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70979"/>
  </p:normalViewPr>
  <p:slideViewPr>
    <p:cSldViewPr snapToGrid="0" snapToObjects="1">
      <p:cViewPr varScale="1">
        <p:scale>
          <a:sx n="67" d="100"/>
          <a:sy n="67" d="100"/>
        </p:scale>
        <p:origin x="1952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1B8B5-0653-8F42-8CEB-007E29FD0048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19A96-CBC8-314E-ABB0-2848F7EBC0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分三个课时讲，今天我们开始讲第二课时</a:t>
            </a:r>
            <a:endParaRPr kumimoji="1" lang="en-US" altLang="zh-CN" dirty="0"/>
          </a:p>
          <a:p>
            <a:r>
              <a:rPr kumimoji="1" lang="zh-CN" altLang="en-US" dirty="0"/>
              <a:t>开始第二课时之前，先来回顾第一课时的动态代理的基础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89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这节课我们深入</a:t>
            </a:r>
            <a:r>
              <a:rPr kumimoji="1" lang="en-US" altLang="zh-CN" dirty="0"/>
              <a:t>JDK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Proxy</a:t>
            </a:r>
            <a:r>
              <a:rPr kumimoji="1" lang="zh-CN" altLang="en-US" dirty="0"/>
              <a:t>源码，探索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如何生成代理类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asm</a:t>
            </a:r>
            <a:r>
              <a:rPr kumimoji="1" lang="zh-CN" altLang="en-US" dirty="0"/>
              <a:t>字节码框架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CGLIB</a:t>
            </a:r>
            <a:r>
              <a:rPr kumimoji="1" lang="zh-CN" altLang="en-US" dirty="0"/>
              <a:t> 如何利用</a:t>
            </a:r>
            <a:r>
              <a:rPr kumimoji="1" lang="en-US" altLang="zh-CN" dirty="0" err="1"/>
              <a:t>asm</a:t>
            </a:r>
            <a:r>
              <a:rPr kumimoji="1" lang="zh-CN" altLang="en-US" dirty="0"/>
              <a:t>实现动态代理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62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带着这几个问题来进行探索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35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下面我们就深入代码进行讲解，可能会引起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开发人员的极度舒适。</a:t>
            </a:r>
            <a:endParaRPr kumimoji="1" lang="en-US" altLang="zh-CN" dirty="0"/>
          </a:p>
          <a:p>
            <a:r>
              <a:rPr kumimoji="1" lang="zh-CN" altLang="en-US" dirty="0"/>
              <a:t>代码会 有点多，大家可以随时打断，我们进行讨论讲解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我们遇到疑问，记录下，一个个解决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96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我们一句句分析代理类</a:t>
            </a:r>
            <a:r>
              <a:rPr kumimoji="1" lang="en-US" altLang="zh-CN" dirty="0"/>
              <a:t>$Proxy0</a:t>
            </a:r>
            <a:r>
              <a:rPr kumimoji="1" lang="zh-CN" altLang="en-US" dirty="0"/>
              <a:t>的源码，并分析所有关键点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51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我们在来回顾一下 </a:t>
            </a:r>
            <a:r>
              <a:rPr kumimoji="1" lang="en-US" altLang="zh-CN" dirty="0" err="1"/>
              <a:t>invocationhandler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65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00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这块最好结合代码进行讲解，然后再使用图解讲解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665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958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3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929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224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253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至此，我们的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动态代理源码分析已经结束。如果觉得不过瘾，我们可以再根据一个时序图过一遍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633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3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616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点来说，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对于软件架构设计，尤其对于既有软件系统是有一定掣肘的。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而第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点考虑到性能影响，我们需要寻找能克服这两种缺陷的实现方式。</a:t>
            </a:r>
            <a:endParaRPr kumimoji="1" lang="en-US" altLang="zh-CN" dirty="0"/>
          </a:p>
          <a:p>
            <a:r>
              <a:rPr kumimoji="1" lang="zh-CN" altLang="en-US" dirty="0"/>
              <a:t>下面我们来学习下</a:t>
            </a:r>
            <a:r>
              <a:rPr kumimoji="1" lang="en-US" altLang="zh-CN" dirty="0" err="1"/>
              <a:t>cglib</a:t>
            </a:r>
            <a:r>
              <a:rPr kumimoji="1" lang="zh-CN" altLang="en-US" dirty="0"/>
              <a:t>的实现的动态代理，在那之前先了解下 </a:t>
            </a:r>
            <a:r>
              <a:rPr kumimoji="1" lang="en-US" altLang="zh-CN" dirty="0" err="1"/>
              <a:t>asm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649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字节码层面的代码分析和修改工具；目标是生成，转换和分析已编译的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文件，可使用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工具读／写／转换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无需提供源代码即可对应用嵌入所需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代码，用于应用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性能分析，代码优化和代码混淆等工作。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作为一种轻量级、高性能的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字节码操控和分析框架，设计了一种更有效的方法、提供更好的性能和内存占用。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在许多领域都有应用，并已成为事实上的字节码处理框架标准。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xysmiracle</a:t>
            </a:r>
            <a:r>
              <a:rPr kumimoji="1" lang="en-US" altLang="zh-CN" dirty="0"/>
              <a:t>/article/details/38293795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443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913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8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代理模式一般涉及到的角色有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</a:t>
            </a:r>
          </a:p>
          <a:p>
            <a:pPr marL="228600" indent="-228600">
              <a:buAutoNum type="arabicPeriod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真实主题：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，房主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代理类：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购房者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主题接口：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125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图展示了一个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文件的总体概貌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（*表示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个或者多个）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04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文件内部类型对应关系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521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方法声明与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文件内部方法声明的对应关系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240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工具生产和转换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文件内容的所有工作都是基于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这个抽象类进行的。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抽象类中的每一个方法会对应到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文件的相应区域，每个方法负责处理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文件相应区域的字节码内容。该图展示了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抽象类的成员函数。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336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7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43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blog.csdn.net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xysmiracle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/article/details/38293795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283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893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018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6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337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813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2040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961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708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frapples.github.io</a:t>
            </a:r>
            <a:r>
              <a:rPr kumimoji="1" lang="en-US" altLang="zh-CN"/>
              <a:t>/articles/2018-03-30-4a97.html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20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600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通过 </a:t>
            </a:r>
            <a:r>
              <a:rPr kumimoji="1" lang="en-US" altLang="zh-CN" dirty="0" err="1"/>
              <a:t>newProxyInstance</a:t>
            </a:r>
            <a:r>
              <a:rPr kumimoji="1" lang="zh-CN" altLang="en-US" dirty="0"/>
              <a:t>的第二个参数 </a:t>
            </a:r>
            <a:r>
              <a:rPr kumimoji="1" lang="en-US" altLang="zh-CN" dirty="0"/>
              <a:t>interfaces</a:t>
            </a:r>
            <a:r>
              <a:rPr kumimoji="1" lang="zh-CN" altLang="en-US" dirty="0"/>
              <a:t> 告诉它，我们需要代理 </a:t>
            </a:r>
            <a:r>
              <a:rPr kumimoji="1" lang="en-US" altLang="zh-CN" dirty="0"/>
              <a:t>sell() 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通过 </a:t>
            </a:r>
            <a:r>
              <a:rPr kumimoji="1" lang="en-US" altLang="zh-CN" dirty="0" err="1"/>
              <a:t>InvocationHandler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invoke()</a:t>
            </a:r>
            <a:r>
              <a:rPr kumimoji="1" lang="zh-CN" altLang="en-US" dirty="0"/>
              <a:t> 告诉它，我们需要代理来打日志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通过实现了</a:t>
            </a:r>
            <a:r>
              <a:rPr kumimoji="1" lang="en-US" altLang="zh-CN" dirty="0" err="1"/>
              <a:t>InvocationHander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SalesInvocationHandler</a:t>
            </a:r>
            <a:r>
              <a:rPr kumimoji="1" lang="zh-CN" altLang="en-US" dirty="0"/>
              <a:t>的构造方法，传入</a:t>
            </a:r>
            <a:r>
              <a:rPr kumimoji="1" lang="en-US" altLang="zh-CN" dirty="0"/>
              <a:t>Owner</a:t>
            </a:r>
            <a:r>
              <a:rPr kumimoji="1" lang="zh-CN" altLang="en-US" dirty="0"/>
              <a:t>对象，最终调用</a:t>
            </a:r>
            <a:r>
              <a:rPr kumimoji="1" lang="en-US" altLang="zh-CN" dirty="0"/>
              <a:t>Owner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sell()</a:t>
            </a:r>
            <a:r>
              <a:rPr kumimoji="1" lang="zh-CN" altLang="en-US" dirty="0"/>
              <a:t>方法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931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7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生成代理类的字节码就是简单的三个步骤。</a:t>
            </a:r>
            <a:endParaRPr kumimoji="1" lang="en-US" altLang="zh-CN" dirty="0"/>
          </a:p>
          <a:p>
            <a:r>
              <a:rPr kumimoji="1" lang="zh-CN" altLang="en-US" dirty="0"/>
              <a:t>第三步不仅生成了代理类的字节码，也同时实例化了</a:t>
            </a:r>
            <a:endParaRPr kumimoji="1" lang="en-US" altLang="zh-CN" dirty="0"/>
          </a:p>
          <a:p>
            <a:r>
              <a:rPr kumimoji="1" lang="zh-CN" altLang="en-US" dirty="0"/>
              <a:t>代理类的对象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9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第一个问题我们线保留，</a:t>
            </a:r>
            <a:endParaRPr kumimoji="1" lang="en-US" altLang="zh-CN" dirty="0"/>
          </a:p>
          <a:p>
            <a:r>
              <a:rPr kumimoji="1" lang="zh-CN" altLang="en-US" dirty="0"/>
              <a:t>第二个问题我们可以先看下实例效果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B1462-A939-E844-9926-C6DD9BE6D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6D3C9E-4344-6C4B-8745-AA6591882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7A9A2-B63B-4949-9B61-F5FBF344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97C47-1D84-5548-8CA0-61DB84E4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384E6-703C-BA44-99BA-B50A9852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15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A5F40-F7EF-2947-A3B0-5734ABF4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D892BF-C8C8-CE4D-84EB-9A7D8AD25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A02D6-F450-0949-B2ED-28036BE4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D3674-1060-3443-B3CC-805196B3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38ACD0-9E9C-874E-8A7B-42D402D7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36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FAEC0D-D0C7-0747-9FC4-C6342D0EC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250C2F-876A-4648-83C5-9968F4AD3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C5C13-97A6-1848-A0CC-2D2B148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DEBCC-2D10-684E-83D0-68D55EC4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CB39B-7ACE-B94F-BD78-C73EC3ED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023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1753-4038-7640-BA4C-A5F1AE92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9D583-99D7-1044-BE77-EB507160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D7C6E-50BE-FD4E-9D1F-7BD4E0D4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261F5C-9859-8B4B-AC50-77826588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ABCE8-7ACE-A545-ACD8-51F66B54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43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CB3B8-276B-254E-B4F2-AFDD871A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4AAB2B-A881-6149-80D2-FF108B8A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0095E-AF36-9E46-B228-5825993A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D5846-2998-2148-917E-8BBD849F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2215C2-FCB3-3E4A-91F5-FE0FD48F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15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A67F7-4D53-C64E-9AB5-F72638A9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5FDA0-9918-5449-AC6F-E4FF7472D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5F2407-B3C1-D14B-907E-5E5E757D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E0911-4D7C-D34B-9452-95CF8275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58463-A669-E542-932C-3862F254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EFDB1-B536-414D-B8C9-10450950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5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3A05-0206-A345-B13C-288D20A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A8975E-96C9-FB4D-B6AD-50126AD24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442252-E358-1040-AB70-86274C6E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693406-FA22-3241-B5F8-AA33D6006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A1056A-B2AB-E642-A9BF-B3B79C3F7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65EDB1-5912-D346-A87E-AD6202E0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C10431-40F8-8349-91D6-741E4875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71F2A8-42CD-2048-B387-80D6BE1E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67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AB649-8DE9-F947-AAC8-49A75E32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FFF9C5-1704-8A46-96F1-50F68E94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EEB688-FEC5-C74E-A556-5F2956A1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ADBAB-8621-9A44-898C-17720729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33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413CB6-6861-4842-838D-2F0276F1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B049A0-3CEF-8544-91FA-3A26F682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BF786-AB2C-AF43-A4DF-C7E62E6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7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5698-F922-0548-8FF2-DFDF6F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BE428-A3F3-1A46-892B-45AF1857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547065-C974-C74D-94FE-7043B7E0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94FFB-2A03-B743-B5A0-83BA4995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8A042B-DE93-AB41-96BB-7E954961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3802F4-6AA1-754F-AC8A-EFD15E32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19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21F4A-4BA8-1942-A467-6815D626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95D18C-DD18-B743-8F3F-8A329E487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4B9834-8C6C-A04B-B553-40080DEEC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862ABE-5D54-4F4A-B5EA-84A4A0F8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2A1D32-8AE9-8847-B370-2AA79B13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47114-18A2-1B4B-830E-56D0CED7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85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1EAB19-98BE-B848-8441-A911A8AE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B60EC-2939-FB4C-8AA6-072A8B8B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C40C9-2CFB-434F-A9BB-7493A458D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94611-420C-CE49-9398-824DC64F6109}" type="datetimeFigureOut">
              <a:rPr kumimoji="1" lang="zh-CN" altLang="en-US" smtClean="0"/>
              <a:t>2018/12/12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D0EA6-6AF9-F047-858F-60EC4A970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6953B6-0B78-6A40-B15E-3A3C3272D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95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90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1F5D2-25B6-9D4A-8BFE-73C1D887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动态代理原理及应用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859ED-99C9-3B4A-B209-7D16E209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代理模式、静态代理、动态代理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JDK</a:t>
            </a:r>
            <a:r>
              <a:rPr kumimoji="1" lang="zh-CN" altLang="en-US" dirty="0"/>
              <a:t>和</a:t>
            </a:r>
            <a:r>
              <a:rPr lang="en-US" altLang="zh-CN" dirty="0"/>
              <a:t>CGLIB</a:t>
            </a:r>
            <a:r>
              <a:rPr lang="zh-CN" altLang="en-US" dirty="0"/>
              <a:t> 实现动态代理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Java</a:t>
            </a:r>
            <a:r>
              <a:rPr kumimoji="1" lang="zh-CN" altLang="en-US" dirty="0"/>
              <a:t>动态代理典型应用</a:t>
            </a:r>
          </a:p>
        </p:txBody>
      </p:sp>
    </p:spTree>
    <p:extLst>
      <p:ext uri="{BB962C8B-B14F-4D97-AF65-F5344CB8AC3E}">
        <p14:creationId xmlns:p14="http://schemas.microsoft.com/office/powerpoint/2010/main" val="244681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第二课时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JAVA</a:t>
            </a:r>
            <a:r>
              <a:rPr kumimoji="1" lang="zh-CN" altLang="en-US" dirty="0"/>
              <a:t>字节码生成开源框架：</a:t>
            </a:r>
            <a:r>
              <a:rPr kumimoji="1" lang="en-US" altLang="zh-CN" dirty="0"/>
              <a:t>ASM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CGLIB</a:t>
            </a:r>
            <a:r>
              <a:rPr kumimoji="1" lang="zh-CN" altLang="en-US" dirty="0"/>
              <a:t> 动态代理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345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代理如何工作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400" dirty="0"/>
              <a:t>生成动态代理的类到底是什么？ 代理类的源码？</a:t>
            </a:r>
            <a:endParaRPr kumimoji="1" lang="en-US" altLang="zh-CN" sz="2400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err="1">
                <a:latin typeface="-apple-system"/>
              </a:rPr>
              <a:t>InvocationHandler#invok</a:t>
            </a:r>
            <a:r>
              <a:rPr lang="zh-CN" altLang="en-US" sz="2400" dirty="0">
                <a:latin typeface="-apple-system"/>
              </a:rPr>
              <a:t> 会在代理类的方法被调用时回调，这是如何实现的呢？  函数调用链？</a:t>
            </a:r>
            <a:endParaRPr lang="en-US" altLang="zh-CN" sz="2400" dirty="0">
              <a:latin typeface="-apple-system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zh-CN" sz="2400" dirty="0" err="1">
                <a:latin typeface="-apple-system"/>
              </a:rPr>
              <a:t>Proxy.newproxyInstance</a:t>
            </a:r>
            <a:r>
              <a:rPr kumimoji="1" lang="en-US" altLang="zh-CN" sz="2400" dirty="0">
                <a:latin typeface="-apple-system"/>
              </a:rPr>
              <a:t> </a:t>
            </a:r>
            <a:r>
              <a:rPr kumimoji="1" lang="zh-CN" altLang="en-US" sz="2400" dirty="0">
                <a:latin typeface="-apple-system"/>
              </a:rPr>
              <a:t>如何工作的？</a:t>
            </a:r>
            <a:endParaRPr kumimoji="1" lang="en-US" altLang="zh-CN" sz="2400" dirty="0">
              <a:latin typeface="-apple-system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400" dirty="0"/>
              <a:t>如果委托类实现的多个接口中有相同的方法签名，最终哪些会被代理？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381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代理类的源码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204A8-B178-A042-B830-68C559647762}"/>
              </a:ext>
            </a:extLst>
          </p:cNvPr>
          <p:cNvSpPr txBox="1"/>
          <p:nvPr/>
        </p:nvSpPr>
        <p:spPr>
          <a:xfrm>
            <a:off x="838200" y="1563329"/>
            <a:ext cx="11353800" cy="22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保存动态代理生成的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class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字节码文件有两种方式：</a:t>
            </a:r>
            <a:endParaRPr kumimoji="1" lang="en-US" altLang="zh-CN" sz="2000" dirty="0">
              <a:solidFill>
                <a:srgbClr val="E7E6E6">
                  <a:lumMod val="90000"/>
                </a:srgbClr>
              </a:solidFill>
            </a:endParaRPr>
          </a:p>
          <a:p>
            <a:pPr marL="342891" lvl="0" indent="-342891" defTabSz="914377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可以配置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jvm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参数：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-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Dsun.misc.ProxyGenerator.saveGeneratedFiles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=true</a:t>
            </a:r>
          </a:p>
          <a:p>
            <a:pPr marL="342891" lvl="0" indent="-342891" defTabSz="914377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代码中配置：</a:t>
            </a:r>
            <a:endParaRPr kumimoji="1" lang="en-US" altLang="zh-CN" sz="2000" dirty="0">
              <a:solidFill>
                <a:srgbClr val="E7E6E6">
                  <a:lumMod val="90000"/>
                </a:srgbClr>
              </a:solidFill>
            </a:endParaRPr>
          </a:p>
          <a:p>
            <a:pPr lvl="1" defTabSz="914377">
              <a:lnSpc>
                <a:spcPct val="150000"/>
              </a:lnSpc>
              <a:spcBef>
                <a:spcPts val="1000"/>
              </a:spcBef>
            </a:pP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System.getProperties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().put("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sun.misc.ProxyGenerator.saveGeneratedFiles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", "true");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3EC40F-5388-F540-84D3-9F0BEE06A7C1}"/>
              </a:ext>
            </a:extLst>
          </p:cNvPr>
          <p:cNvSpPr txBox="1"/>
          <p:nvPr/>
        </p:nvSpPr>
        <p:spPr>
          <a:xfrm>
            <a:off x="838200" y="4173794"/>
            <a:ext cx="11353800" cy="22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生成的源码在工作路径（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workspace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）下，可以直接通过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jad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进行反编译：</a:t>
            </a:r>
            <a:endParaRPr kumimoji="1" lang="en-US" altLang="zh-CN" sz="2000" dirty="0">
              <a:solidFill>
                <a:srgbClr val="E7E6E6">
                  <a:lumMod val="90000"/>
                </a:srgbClr>
              </a:solidFill>
            </a:endParaRPr>
          </a:p>
          <a:p>
            <a:pPr defTabSz="914377">
              <a:lnSpc>
                <a:spcPct val="150000"/>
              </a:lnSpc>
              <a:spcBef>
                <a:spcPts val="1000"/>
              </a:spcBef>
            </a:pP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	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jad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 -p java $Proxy0.class</a:t>
            </a:r>
          </a:p>
          <a:p>
            <a:pPr defTabSz="914377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不过保存的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.class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文件可以直接被</a:t>
            </a:r>
            <a:r>
              <a:rPr kumimoji="1" lang="en-US" altLang="zh-CN" sz="2000" dirty="0" err="1">
                <a:solidFill>
                  <a:srgbClr val="E7E6E6">
                    <a:lumMod val="90000"/>
                  </a:srgbClr>
                </a:solidFill>
              </a:rPr>
              <a:t>Intelij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 </a:t>
            </a:r>
            <a:r>
              <a:rPr kumimoji="1" lang="en-US" altLang="zh-CN" sz="2000" dirty="0">
                <a:solidFill>
                  <a:srgbClr val="E7E6E6">
                    <a:lumMod val="90000"/>
                  </a:srgbClr>
                </a:solidFill>
              </a:rPr>
              <a:t>IDEA</a:t>
            </a:r>
            <a:r>
              <a:rPr kumimoji="1" lang="zh-CN" altLang="en-US" sz="2000" dirty="0">
                <a:solidFill>
                  <a:srgbClr val="E7E6E6">
                    <a:lumMod val="90000"/>
                  </a:srgbClr>
                </a:solidFill>
              </a:rPr>
              <a:t> 直接反编译解析</a:t>
            </a:r>
            <a:endParaRPr kumimoji="1" lang="en-US" altLang="zh-CN" sz="2000" dirty="0">
              <a:solidFill>
                <a:srgbClr val="E7E6E6">
                  <a:lumMod val="90000"/>
                </a:srgbClr>
              </a:solidFill>
            </a:endParaRPr>
          </a:p>
          <a:p>
            <a:pPr defTabSz="914377">
              <a:lnSpc>
                <a:spcPct val="150000"/>
              </a:lnSpc>
              <a:spcBef>
                <a:spcPts val="1000"/>
              </a:spcBef>
            </a:pPr>
            <a:endParaRPr kumimoji="1" lang="en-US" altLang="zh-CN" sz="2000" dirty="0">
              <a:solidFill>
                <a:srgbClr val="E7E6E6">
                  <a:lumMod val="90000"/>
                </a:srgb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C44081-350E-CE43-8B0E-72C37087DE4A}"/>
              </a:ext>
            </a:extLst>
          </p:cNvPr>
          <p:cNvSpPr/>
          <p:nvPr/>
        </p:nvSpPr>
        <p:spPr>
          <a:xfrm>
            <a:off x="6891005" y="1670370"/>
            <a:ext cx="404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为何可以保存代理类字节码？ 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8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500626-90BA-874F-95C2-029ED61E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93" y="0"/>
            <a:ext cx="7737929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13FFCE-66DF-8F4D-A60D-B6F484410707}"/>
              </a:ext>
            </a:extLst>
          </p:cNvPr>
          <p:cNvSpPr txBox="1"/>
          <p:nvPr/>
        </p:nvSpPr>
        <p:spPr>
          <a:xfrm>
            <a:off x="7390189" y="1987200"/>
            <a:ext cx="429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继承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Proxy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，实现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Sales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，名称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</a:t>
            </a: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948170-BF5E-0544-811F-EC0005275255}"/>
              </a:ext>
            </a:extLst>
          </p:cNvPr>
          <p:cNvSpPr txBox="1"/>
          <p:nvPr/>
        </p:nvSpPr>
        <p:spPr>
          <a:xfrm>
            <a:off x="7390190" y="2933685"/>
            <a:ext cx="368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构造方法传参：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handler</a:t>
            </a: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  传入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构造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4CA6B6-E435-D34C-9491-279417C63607}"/>
              </a:ext>
            </a:extLst>
          </p:cNvPr>
          <p:cNvSpPr txBox="1"/>
          <p:nvPr/>
        </p:nvSpPr>
        <p:spPr>
          <a:xfrm>
            <a:off x="7390190" y="3630323"/>
            <a:ext cx="368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含有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equals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方法，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super.h.invoke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                     传入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m1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205BA5-4946-F646-BCBC-04BF3EB752BE}"/>
              </a:ext>
            </a:extLst>
          </p:cNvPr>
          <p:cNvSpPr txBox="1"/>
          <p:nvPr/>
        </p:nvSpPr>
        <p:spPr>
          <a:xfrm>
            <a:off x="7390190" y="5082134"/>
            <a:ext cx="368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含有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toString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方法，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super.h.invoke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传入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m2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85F14F-06F8-E048-BCA5-9C2CCA209342}"/>
              </a:ext>
            </a:extLst>
          </p:cNvPr>
          <p:cNvSpPr txBox="1"/>
          <p:nvPr/>
        </p:nvSpPr>
        <p:spPr>
          <a:xfrm>
            <a:off x="7390190" y="672999"/>
            <a:ext cx="41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0.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默认都是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com.sun.proxy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包，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1746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B779AF-3FE9-0746-B6D4-70CCD694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165"/>
            <a:ext cx="12192000" cy="66715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6A2A3C-13B1-BA4F-A13C-A6FF732BDE5C}"/>
              </a:ext>
            </a:extLst>
          </p:cNvPr>
          <p:cNvSpPr txBox="1"/>
          <p:nvPr/>
        </p:nvSpPr>
        <p:spPr>
          <a:xfrm>
            <a:off x="7618790" y="0"/>
            <a:ext cx="368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5.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含有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sell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方法，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super.h.invoke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传入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m3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547E5C-F879-BC48-905D-323BF10F1DAC}"/>
              </a:ext>
            </a:extLst>
          </p:cNvPr>
          <p:cNvSpPr txBox="1"/>
          <p:nvPr/>
        </p:nvSpPr>
        <p:spPr>
          <a:xfrm>
            <a:off x="7618790" y="1892377"/>
            <a:ext cx="408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6.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含有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hashCode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方法，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super.h.invoke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传入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m0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F81B80-75DE-AE44-89EE-22BA9F2C448D}"/>
              </a:ext>
            </a:extLst>
          </p:cNvPr>
          <p:cNvSpPr txBox="1"/>
          <p:nvPr/>
        </p:nvSpPr>
        <p:spPr>
          <a:xfrm>
            <a:off x="7618790" y="3816839"/>
            <a:ext cx="408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静态块：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  生成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Method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实例，最终传递给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  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invokationHandler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，供委托类调用</a:t>
            </a:r>
          </a:p>
        </p:txBody>
      </p:sp>
    </p:spTree>
    <p:extLst>
      <p:ext uri="{BB962C8B-B14F-4D97-AF65-F5344CB8AC3E}">
        <p14:creationId xmlns:p14="http://schemas.microsoft.com/office/powerpoint/2010/main" val="370832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AB7263-93DB-C542-AB68-6C9D4AD5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91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B2239F-DD50-9E4B-B684-070DAA65C4EF}"/>
              </a:ext>
            </a:extLst>
          </p:cNvPr>
          <p:cNvSpPr txBox="1"/>
          <p:nvPr/>
        </p:nvSpPr>
        <p:spPr>
          <a:xfrm>
            <a:off x="5396700" y="1440093"/>
            <a:ext cx="4602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method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sell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equals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、</a:t>
            </a:r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hashCode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、</a:t>
            </a:r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toString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30195D-C460-704C-B7CB-C0202ADEB65B}"/>
              </a:ext>
            </a:extLst>
          </p:cNvPr>
          <p:cNvSpPr txBox="1"/>
          <p:nvPr/>
        </p:nvSpPr>
        <p:spPr>
          <a:xfrm>
            <a:off x="8046494" y="904236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delegate : owner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DB7A81-DCA8-B840-B996-16939EFDDF70}"/>
              </a:ext>
            </a:extLst>
          </p:cNvPr>
          <p:cNvSpPr txBox="1"/>
          <p:nvPr/>
        </p:nvSpPr>
        <p:spPr>
          <a:xfrm>
            <a:off x="7756442" y="2512325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owner.sell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11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函数调用链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CC5DE4-A89C-7D41-A486-7CDF178B9D92}"/>
              </a:ext>
            </a:extLst>
          </p:cNvPr>
          <p:cNvSpPr txBox="1"/>
          <p:nvPr/>
        </p:nvSpPr>
        <p:spPr>
          <a:xfrm>
            <a:off x="289368" y="1690690"/>
            <a:ext cx="10363606" cy="460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Proxy.newProxyInstance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生成代理类字节码：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$Proxy0.class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 并实例化一个对象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$proxy0.sell()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super.h.invoke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(this, m3, (Object[])null) -&gt;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proxy.invocationHandler.invoke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,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（从第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步可以看出）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其中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invocationHandler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就是 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public $Proxy0(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InvocationHandler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var1) throws  {</a:t>
            </a:r>
            <a:b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</a:b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  					super(var1);</a:t>
            </a:r>
            <a:b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</a:b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				}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传入的 （第二步的构造方法）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不过这个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 (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InvocationHandler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var1)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构造方法是在哪里调用的呢？ （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）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salesInvocationHandler.invoke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(Object proxy, Method method, Object[]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args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， 并最终调用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method.invoke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5.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method.invoke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(delegate,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args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)  ==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delegate.sell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==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owner.sell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。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因为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delegate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就是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SalesInvocationHandler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构造函数中传入的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owner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96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函数调用链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A6C8D-14E8-1540-95B9-F346FA32D6B2}"/>
              </a:ext>
            </a:extLst>
          </p:cNvPr>
          <p:cNvSpPr/>
          <p:nvPr/>
        </p:nvSpPr>
        <p:spPr>
          <a:xfrm>
            <a:off x="1346419" y="5291837"/>
            <a:ext cx="1612231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$Proxy0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E86CA4-6ECE-2749-8F2B-721CEA2EAA71}"/>
              </a:ext>
            </a:extLst>
          </p:cNvPr>
          <p:cNvSpPr/>
          <p:nvPr/>
        </p:nvSpPr>
        <p:spPr>
          <a:xfrm>
            <a:off x="1346419" y="1513857"/>
            <a:ext cx="8630679" cy="62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Proxy</a:t>
            </a:r>
          </a:p>
          <a:p>
            <a:pPr algn="ctr"/>
            <a:r>
              <a:rPr kumimoji="1" lang="zh-CN" altLang="en-US" dirty="0"/>
              <a:t>持有</a:t>
            </a:r>
            <a:r>
              <a:rPr kumimoji="1" lang="en-US" altLang="zh-CN" dirty="0" err="1"/>
              <a:t>invocationHandler</a:t>
            </a:r>
            <a:r>
              <a:rPr kumimoji="1" lang="en-US" altLang="zh-CN" dirty="0"/>
              <a:t> --&gt;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saleInvocationHandler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9CD73E-1F28-8C4C-AAE3-F3F4E276C0F9}"/>
              </a:ext>
            </a:extLst>
          </p:cNvPr>
          <p:cNvSpPr/>
          <p:nvPr/>
        </p:nvSpPr>
        <p:spPr>
          <a:xfrm>
            <a:off x="4383879" y="2825110"/>
            <a:ext cx="2125781" cy="625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Sales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9512DC-9E6E-0C43-9105-91AB2F9834F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152535" y="2139497"/>
            <a:ext cx="0" cy="3152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DC109FB-26FB-DD45-9FB0-BB0D4E24AC0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58650" y="3450751"/>
            <a:ext cx="1906941" cy="217195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976FF70-FBA6-E84E-8678-7A52C232CDCC}"/>
              </a:ext>
            </a:extLst>
          </p:cNvPr>
          <p:cNvSpPr/>
          <p:nvPr/>
        </p:nvSpPr>
        <p:spPr>
          <a:xfrm>
            <a:off x="6924249" y="5291836"/>
            <a:ext cx="3052849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Owner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A8696CC-E344-5949-89DC-5B09B12E031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001125" y="2139497"/>
            <a:ext cx="449549" cy="315233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429D61D-D945-ED4B-A3DD-DCA98DBC74E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78897" y="3450753"/>
            <a:ext cx="1245352" cy="217195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D264659-98BD-C540-A400-1169DC47128F}"/>
              </a:ext>
            </a:extLst>
          </p:cNvPr>
          <p:cNvSpPr txBox="1"/>
          <p:nvPr/>
        </p:nvSpPr>
        <p:spPr>
          <a:xfrm>
            <a:off x="1780873" y="368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继承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C30B1E-E37E-A141-8B80-0487D687FB59}"/>
              </a:ext>
            </a:extLst>
          </p:cNvPr>
          <p:cNvSpPr txBox="1"/>
          <p:nvPr/>
        </p:nvSpPr>
        <p:spPr>
          <a:xfrm>
            <a:off x="7737555" y="3621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持有对象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1B93580-CA28-EC44-8B6E-9E28D7B6EE73}"/>
              </a:ext>
            </a:extLst>
          </p:cNvPr>
          <p:cNvSpPr txBox="1"/>
          <p:nvPr/>
        </p:nvSpPr>
        <p:spPr>
          <a:xfrm>
            <a:off x="3644001" y="4352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实现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614B2DF-F6D2-AD4F-8F02-8ED4541A1752}"/>
              </a:ext>
            </a:extLst>
          </p:cNvPr>
          <p:cNvSpPr txBox="1"/>
          <p:nvPr/>
        </p:nvSpPr>
        <p:spPr>
          <a:xfrm>
            <a:off x="5978407" y="4352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实现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04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76701"/>
            <a:ext cx="10515600" cy="2019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代理类的生成原理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en-US" altLang="zh-CN" dirty="0">
                <a:latin typeface="-apple-system"/>
              </a:rPr>
              <a:t>			</a:t>
            </a:r>
            <a:r>
              <a:rPr kumimoji="1" lang="en-US" altLang="zh-CN" sz="3200" dirty="0" err="1">
                <a:latin typeface="-apple-system"/>
              </a:rPr>
              <a:t>Proxy.newproxyInstance</a:t>
            </a:r>
            <a:r>
              <a:rPr kumimoji="1" lang="en-US" altLang="zh-CN" sz="3200" dirty="0">
                <a:latin typeface="-apple-system"/>
              </a:rPr>
              <a:t> </a:t>
            </a:r>
            <a:r>
              <a:rPr kumimoji="1" lang="zh-CN" altLang="en-US" sz="3200" dirty="0">
                <a:latin typeface="-apple-system"/>
              </a:rPr>
              <a:t>工作原理</a:t>
            </a:r>
            <a:endParaRPr kumimoji="1" lang="zh-CN" altLang="en-US" sz="3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481B0A-058A-FC4E-B19C-03302AC5BCDC}"/>
              </a:ext>
            </a:extLst>
          </p:cNvPr>
          <p:cNvSpPr txBox="1"/>
          <p:nvPr/>
        </p:nvSpPr>
        <p:spPr>
          <a:xfrm>
            <a:off x="282616" y="2616665"/>
            <a:ext cx="11461536" cy="3691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newProxyInstance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ClassLoader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 loader, Class&lt;?&gt;[] interfaces,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InvocationHandler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 h)</a:t>
            </a: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Class&lt;?&gt; cl = getProxyClass0(loader,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intfs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) // 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生成代理类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final Constructor&lt;?&gt; cons =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cl.getConstructor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constructorParams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 获取代理类的构造器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return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cons.newInstance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(new Object[]{h})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 根据构造器生成代理类对象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也就是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$Proxy0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（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new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SaleInvocationHandler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()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）。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3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8C1216A-BE45-3841-9857-E9208A2B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5" y="0"/>
            <a:ext cx="698283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899BFA-E7C9-7B43-927F-99C6A6C3328A}"/>
              </a:ext>
            </a:extLst>
          </p:cNvPr>
          <p:cNvSpPr txBox="1"/>
          <p:nvPr/>
        </p:nvSpPr>
        <p:spPr>
          <a:xfrm>
            <a:off x="7077675" y="186863"/>
            <a:ext cx="321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传入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SaleInvocationHandler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FEC9AB-1279-F042-B5A2-971A19931858}"/>
              </a:ext>
            </a:extLst>
          </p:cNvPr>
          <p:cNvSpPr txBox="1"/>
          <p:nvPr/>
        </p:nvSpPr>
        <p:spPr>
          <a:xfrm>
            <a:off x="7077675" y="2712073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根据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interfaces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生成代理类字节码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对象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)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77D826-2855-E944-9005-BA1AFFB36E03}"/>
              </a:ext>
            </a:extLst>
          </p:cNvPr>
          <p:cNvSpPr txBox="1"/>
          <p:nvPr/>
        </p:nvSpPr>
        <p:spPr>
          <a:xfrm>
            <a:off x="7618517" y="4600370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获取构造方法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056A17-1D5E-8945-B8CD-2C25588AAAB6}"/>
              </a:ext>
            </a:extLst>
          </p:cNvPr>
          <p:cNvSpPr txBox="1"/>
          <p:nvPr/>
        </p:nvSpPr>
        <p:spPr>
          <a:xfrm>
            <a:off x="7077674" y="6304001"/>
            <a:ext cx="51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调用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$Proxy0(new 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SaleInvocationHandler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())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2C3673-949C-3147-B2D0-33BCF3DEC814}"/>
              </a:ext>
            </a:extLst>
          </p:cNvPr>
          <p:cNvSpPr/>
          <p:nvPr/>
        </p:nvSpPr>
        <p:spPr>
          <a:xfrm>
            <a:off x="7077674" y="5750002"/>
            <a:ext cx="451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：何时构造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$Proxy0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？也就得到了解释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65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代理模式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静态代理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动态代理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2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7B481B0A-058A-FC4E-B19C-03302AC5BCDC}"/>
              </a:ext>
            </a:extLst>
          </p:cNvPr>
          <p:cNvSpPr txBox="1"/>
          <p:nvPr/>
        </p:nvSpPr>
        <p:spPr>
          <a:xfrm>
            <a:off x="838200" y="1338559"/>
            <a:ext cx="5742982" cy="613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生成代理类的字节码重点在于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getProxyClass0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C24382-82BC-AC49-B39E-0A53C31E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51997"/>
            <a:ext cx="11201400" cy="44069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0DEAFB7-925F-8F4C-B47C-5B57CB9A251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代理类生产原理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046C71-7C86-FA4F-91BF-4C25FA67075A}"/>
              </a:ext>
            </a:extLst>
          </p:cNvPr>
          <p:cNvSpPr txBox="1"/>
          <p:nvPr/>
        </p:nvSpPr>
        <p:spPr>
          <a:xfrm>
            <a:off x="5753100" y="3746485"/>
            <a:ext cx="3135570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传入的接口数量不能超过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65535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9FE935-1BF4-B54B-905D-1E39A8BF7B5E}"/>
              </a:ext>
            </a:extLst>
          </p:cNvPr>
          <p:cNvSpPr txBox="1"/>
          <p:nvPr/>
        </p:nvSpPr>
        <p:spPr>
          <a:xfrm>
            <a:off x="1020474" y="6051120"/>
            <a:ext cx="10206325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2.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JDK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对代理进行了缓存，如果已经存在相应的代理类，则直接返回，否则才会通过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-apple-system"/>
              </a:rPr>
              <a:t>ProxyClassFactory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来创建代理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209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7B481B0A-058A-FC4E-B19C-03302AC5BCDC}"/>
              </a:ext>
            </a:extLst>
          </p:cNvPr>
          <p:cNvSpPr txBox="1"/>
          <p:nvPr/>
        </p:nvSpPr>
        <p:spPr>
          <a:xfrm>
            <a:off x="838200" y="1338559"/>
            <a:ext cx="2771336" cy="613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ProxyClassFactory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0DEAFB7-925F-8F4C-B47C-5B57CB9A251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代理类生产原理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E49313-1529-C240-AFAB-4F060BD9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6" y="1951997"/>
            <a:ext cx="11798300" cy="3467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DD7861-1BAE-3B40-A7F4-628194E03EC1}"/>
              </a:ext>
            </a:extLst>
          </p:cNvPr>
          <p:cNvSpPr txBox="1"/>
          <p:nvPr/>
        </p:nvSpPr>
        <p:spPr>
          <a:xfrm>
            <a:off x="1147475" y="3826080"/>
            <a:ext cx="5019645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所有代理类的名称前缀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9FE935-1BF4-B54B-905D-1E39A8BF7B5E}"/>
              </a:ext>
            </a:extLst>
          </p:cNvPr>
          <p:cNvSpPr txBox="1"/>
          <p:nvPr/>
        </p:nvSpPr>
        <p:spPr>
          <a:xfrm>
            <a:off x="1147474" y="4747295"/>
            <a:ext cx="9317325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2.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用于生成代理类名字的计数器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C493F7-B6FD-874B-B906-A5AEF6CB856D}"/>
              </a:ext>
            </a:extLst>
          </p:cNvPr>
          <p:cNvSpPr/>
          <p:nvPr/>
        </p:nvSpPr>
        <p:spPr>
          <a:xfrm>
            <a:off x="6096000" y="5541150"/>
            <a:ext cx="4745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：名称为何是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$Proxy0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？也就得到了解释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46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58FEC6-5C26-F343-95D3-F098F20B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32" y="0"/>
            <a:ext cx="5572606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408BA7-5871-DD46-B3F6-A6B2A0FFA8EA}"/>
              </a:ext>
            </a:extLst>
          </p:cNvPr>
          <p:cNvSpPr txBox="1"/>
          <p:nvPr/>
        </p:nvSpPr>
        <p:spPr>
          <a:xfrm>
            <a:off x="4257563" y="159039"/>
            <a:ext cx="4683238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校验传入的是否为接口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14F6FA-9DD3-8F48-A127-FB108E9F919F}"/>
              </a:ext>
            </a:extLst>
          </p:cNvPr>
          <p:cNvSpPr txBox="1"/>
          <p:nvPr/>
        </p:nvSpPr>
        <p:spPr>
          <a:xfrm>
            <a:off x="4929252" y="909073"/>
            <a:ext cx="5366215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2.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set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，去除重复接口，也解释了大问题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4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6DFCD1-B6B1-9D47-9E11-76270E39F490}"/>
              </a:ext>
            </a:extLst>
          </p:cNvPr>
          <p:cNvSpPr txBox="1"/>
          <p:nvPr/>
        </p:nvSpPr>
        <p:spPr>
          <a:xfrm>
            <a:off x="4009205" y="4452294"/>
            <a:ext cx="3972039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4.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对于公共接口的包名，默认为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-apple-system"/>
              </a:rPr>
              <a:t>com.sun.proxy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263EA9-A9A2-4649-9B6A-0ECD6CB87965}"/>
              </a:ext>
            </a:extLst>
          </p:cNvPr>
          <p:cNvSpPr txBox="1"/>
          <p:nvPr/>
        </p:nvSpPr>
        <p:spPr>
          <a:xfrm>
            <a:off x="4009205" y="2757628"/>
            <a:ext cx="4338928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3.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对于非公共接口，代理类的包名与接口的相同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C77B98-2E8F-B14B-A405-85652C879F57}"/>
              </a:ext>
            </a:extLst>
          </p:cNvPr>
          <p:cNvSpPr/>
          <p:nvPr/>
        </p:nvSpPr>
        <p:spPr>
          <a:xfrm>
            <a:off x="4329288" y="3661550"/>
            <a:ext cx="488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：为什么包名为</a:t>
            </a:r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com.sun.proxy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? 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也就得到了解释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11DBCD-1110-7649-82D3-F4BD1D2519C0}"/>
              </a:ext>
            </a:extLst>
          </p:cNvPr>
          <p:cNvSpPr txBox="1"/>
          <p:nvPr/>
        </p:nvSpPr>
        <p:spPr>
          <a:xfrm>
            <a:off x="4737339" y="5373762"/>
            <a:ext cx="5219461" cy="523220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5.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默认情况下，代理类的完全限定名为：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com.sun.proxy.$Proxy0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com.sun.proxy.$Proxy1……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依次递增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C0601F-1271-3C48-9BE0-895D248DDE45}"/>
              </a:ext>
            </a:extLst>
          </p:cNvPr>
          <p:cNvSpPr txBox="1"/>
          <p:nvPr/>
        </p:nvSpPr>
        <p:spPr>
          <a:xfrm>
            <a:off x="4009204" y="5922677"/>
            <a:ext cx="3972039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6.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这才是真正生产代理类的字节码的地方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3F1F61-1964-4741-B4D9-F1CB33BA8DE0}"/>
              </a:ext>
            </a:extLst>
          </p:cNvPr>
          <p:cNvSpPr txBox="1"/>
          <p:nvPr/>
        </p:nvSpPr>
        <p:spPr>
          <a:xfrm>
            <a:off x="4737339" y="6389493"/>
            <a:ext cx="3972039" cy="307777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7.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根据二进制字节码返回相应的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Class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实例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399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7B481B0A-058A-FC4E-B19C-03302AC5BCDC}"/>
              </a:ext>
            </a:extLst>
          </p:cNvPr>
          <p:cNvSpPr txBox="1"/>
          <p:nvPr/>
        </p:nvSpPr>
        <p:spPr>
          <a:xfrm>
            <a:off x="838200" y="1338559"/>
            <a:ext cx="5369227" cy="613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ProxyGenerator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# </a:t>
            </a:r>
            <a:r>
              <a:rPr kumimoji="1" lang="en-US" altLang="zh-CN" sz="2000" dirty="0" err="1">
                <a:solidFill>
                  <a:schemeClr val="bg2">
                    <a:lumMod val="90000"/>
                  </a:schemeClr>
                </a:solidFill>
              </a:rPr>
              <a:t>generateProxyClass</a:t>
            </a:r>
            <a:r>
              <a:rPr kumimoji="1" lang="en-US" altLang="zh-CN" sz="2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</a:rPr>
              <a:t>：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0DEAFB7-925F-8F4C-B47C-5B57CB9A251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代理类生产原理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BAD1B7-E81C-5C4F-AA69-A86A6116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78" y="1951997"/>
            <a:ext cx="10216444" cy="49060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9FE935-1BF4-B54B-905D-1E39A8BF7B5E}"/>
              </a:ext>
            </a:extLst>
          </p:cNvPr>
          <p:cNvSpPr txBox="1"/>
          <p:nvPr/>
        </p:nvSpPr>
        <p:spPr>
          <a:xfrm>
            <a:off x="5775919" y="2523384"/>
            <a:ext cx="6337059" cy="738664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这里根据参数配置，决定是否把生成的字节码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.class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文件）保存到本地磁盘，我们可以通过把相应的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class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文件保存到本地，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再反编译来看看具体的实现，这样更直观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C493F7-B6FD-874B-B906-A5AEF6CB856D}"/>
              </a:ext>
            </a:extLst>
          </p:cNvPr>
          <p:cNvSpPr/>
          <p:nvPr/>
        </p:nvSpPr>
        <p:spPr>
          <a:xfrm>
            <a:off x="6913583" y="1582665"/>
            <a:ext cx="51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为何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：可以保存代理类字节码？也就得到了解释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5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D0FEEA-4987-E348-845A-EAF673BA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0" y="4607"/>
            <a:ext cx="10091029" cy="68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2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0DEAFB7-925F-8F4C-B47C-5B57CB9A251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特性总结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465360C-DAC2-0F46-9C31-6F68CAE0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89"/>
            <a:ext cx="10515600" cy="4371444"/>
          </a:xfrm>
        </p:spPr>
        <p:txBody>
          <a:bodyPr>
            <a:no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000" dirty="0"/>
              <a:t>继承了</a:t>
            </a:r>
            <a:r>
              <a:rPr kumimoji="1" lang="en-US" altLang="zh-CN" sz="2000" dirty="0"/>
              <a:t>Proxy</a:t>
            </a:r>
            <a:r>
              <a:rPr kumimoji="1" lang="zh-CN" altLang="en-US" sz="2000" dirty="0"/>
              <a:t>类，实现了代理的接口，由于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不能多继承，这里已经继承了</a:t>
            </a:r>
            <a:r>
              <a:rPr kumimoji="1" lang="en-US" altLang="zh-CN" sz="2000" dirty="0"/>
              <a:t>Proxy</a:t>
            </a:r>
            <a:r>
              <a:rPr kumimoji="1" lang="zh-CN" altLang="en-US" sz="2000" dirty="0"/>
              <a:t>类了，不能再继承其他的类，所以</a:t>
            </a:r>
            <a:r>
              <a:rPr kumimoji="1" lang="en-US" altLang="zh-CN" sz="2000" dirty="0"/>
              <a:t>JDK</a:t>
            </a:r>
            <a:r>
              <a:rPr kumimoji="1" lang="zh-CN" altLang="en-US" sz="2000" dirty="0"/>
              <a:t>的动态代理不支持对实现类的代理，只支持接口的代理。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000" dirty="0"/>
              <a:t>提供了一个使用</a:t>
            </a:r>
            <a:r>
              <a:rPr kumimoji="1" lang="en-US" altLang="zh-CN" sz="2000" dirty="0" err="1"/>
              <a:t>InvocationHandler</a:t>
            </a:r>
            <a:r>
              <a:rPr kumimoji="1" lang="zh-CN" altLang="en-US" sz="2000" dirty="0"/>
              <a:t>作为参数的构造方法。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000" dirty="0"/>
              <a:t>生成静态代码块来初始化接口中方法的</a:t>
            </a:r>
            <a:r>
              <a:rPr kumimoji="1" lang="en-US" altLang="zh-CN" sz="2000" dirty="0"/>
              <a:t>Method</a:t>
            </a:r>
            <a:r>
              <a:rPr kumimoji="1" lang="zh-CN" altLang="en-US" sz="2000" dirty="0"/>
              <a:t>对象，以及</a:t>
            </a:r>
            <a:r>
              <a:rPr kumimoji="1" lang="en-US" altLang="zh-CN" sz="2000" dirty="0"/>
              <a:t>Object</a:t>
            </a:r>
            <a:r>
              <a:rPr kumimoji="1" lang="zh-CN" altLang="en-US" sz="2000" dirty="0"/>
              <a:t>类的</a:t>
            </a:r>
            <a:r>
              <a:rPr kumimoji="1" lang="en-US" altLang="zh-CN" sz="2000" dirty="0"/>
              <a:t>equals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hashCode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toString</a:t>
            </a:r>
            <a:r>
              <a:rPr kumimoji="1" lang="zh-CN" altLang="en-US" sz="2000" dirty="0"/>
              <a:t>方法。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zh-CN" altLang="en-US" sz="2000" dirty="0"/>
              <a:t>重写了</a:t>
            </a:r>
            <a:r>
              <a:rPr kumimoji="1" lang="en-US" altLang="zh-CN" sz="2000" dirty="0"/>
              <a:t>Object</a:t>
            </a:r>
            <a:r>
              <a:rPr kumimoji="1" lang="zh-CN" altLang="en-US" sz="2000" dirty="0"/>
              <a:t>类的</a:t>
            </a:r>
            <a:r>
              <a:rPr kumimoji="1" lang="en-US" altLang="zh-CN" sz="2000" dirty="0"/>
              <a:t>equals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hashCode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toString</a:t>
            </a:r>
            <a:r>
              <a:rPr kumimoji="1" lang="zh-CN" altLang="en-US" sz="2000" dirty="0"/>
              <a:t>，它们都只是简单的调用了</a:t>
            </a:r>
            <a:r>
              <a:rPr kumimoji="1" lang="en-US" altLang="zh-CN" sz="2000" dirty="0" err="1"/>
              <a:t>InvocationHandler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invoke</a:t>
            </a:r>
            <a:r>
              <a:rPr kumimoji="1" lang="zh-CN" altLang="en-US" sz="2000" dirty="0"/>
              <a:t>方法，即可以对其进行特殊的操作，也就是说</a:t>
            </a:r>
            <a:r>
              <a:rPr kumimoji="1" lang="en-US" altLang="zh-CN" sz="2000" dirty="0"/>
              <a:t>JDK</a:t>
            </a:r>
            <a:r>
              <a:rPr kumimoji="1" lang="zh-CN" altLang="en-US" sz="2000" dirty="0"/>
              <a:t>的动态代理还可以代理上述三个方法。</a:t>
            </a:r>
          </a:p>
        </p:txBody>
      </p:sp>
    </p:spTree>
    <p:extLst>
      <p:ext uri="{BB962C8B-B14F-4D97-AF65-F5344CB8AC3E}">
        <p14:creationId xmlns:p14="http://schemas.microsoft.com/office/powerpoint/2010/main" val="27179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缺陷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F50E46-2BA2-234E-9910-8CEC2DD88B5C}"/>
              </a:ext>
            </a:extLst>
          </p:cNvPr>
          <p:cNvSpPr txBox="1"/>
          <p:nvPr/>
        </p:nvSpPr>
        <p:spPr>
          <a:xfrm>
            <a:off x="838200" y="1555223"/>
            <a:ext cx="10292644" cy="493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是面向接口的，委托类必须实现某个接口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生成的对象是接口一致的而不是对象一致的：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生成的是实现了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Sales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接口的对象，而不是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Owner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的对象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影响效率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从源码分析中我们看到，大量使用了反射。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有实验数据表明，调用反射比一般的函数开销至少要大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10 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倍。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对于性能关键的应用，使用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class 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是需要精心考虑的，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以避免反射成为整个应用的瓶颈。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29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3486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目标：生成、转换、分析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字节码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应用：</a:t>
            </a:r>
            <a:r>
              <a:rPr lang="en-US" altLang="zh-CN" dirty="0"/>
              <a:t>API</a:t>
            </a:r>
            <a:r>
              <a:rPr lang="zh-CN" altLang="en-US" dirty="0"/>
              <a:t>性能分析，代码优化和代码混淆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特点：轻量、高性能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889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1026422" cy="25996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为什么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可以分析、生成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字节码？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/>
              <a:t>class</a:t>
            </a:r>
            <a:r>
              <a:rPr kumimoji="1" lang="zh-CN" altLang="en-US" sz="2400" dirty="0"/>
              <a:t>文件保持固定的结构信息，而且保留了几乎所有的源代码文件中的符号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2938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class</a:t>
            </a:r>
            <a:r>
              <a:rPr kumimoji="1" lang="zh-CN" altLang="en-US" sz="3200" dirty="0"/>
              <a:t>文件结构</a:t>
            </a:r>
            <a:endParaRPr kumimoji="1" lang="en-US" altLang="zh-CN" sz="32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68FCC1A-5B63-5D4C-AF03-EEFD8E4F8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514838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类的</a:t>
            </a:r>
            <a:r>
              <a:rPr lang="en-US" altLang="zh-CN" dirty="0"/>
              <a:t>modifier</a:t>
            </a:r>
            <a:r>
              <a:rPr lang="zh-CN" altLang="en-US" dirty="0"/>
              <a:t>，</a:t>
            </a:r>
            <a:r>
              <a:rPr lang="en-US" altLang="zh-CN" dirty="0"/>
              <a:t>name</a:t>
            </a:r>
            <a:r>
              <a:rPr lang="zh-CN" altLang="en-US" dirty="0"/>
              <a:t>，父类，接口和注释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类中变量的</a:t>
            </a:r>
            <a:r>
              <a:rPr lang="en-US" altLang="zh-CN" dirty="0" err="1"/>
              <a:t>modfier</a:t>
            </a:r>
            <a:r>
              <a:rPr lang="zh-CN" altLang="en-US" dirty="0"/>
              <a:t>，名字，类型和注释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方法和构造函数的</a:t>
            </a:r>
            <a:r>
              <a:rPr lang="en-US" altLang="zh-CN" dirty="0"/>
              <a:t>modifier</a:t>
            </a:r>
            <a:r>
              <a:rPr lang="zh-CN" altLang="en-US" dirty="0"/>
              <a:t>，名字参数类型，返回类型，注释等信息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文件的静态池区域</a:t>
            </a:r>
            <a:endParaRPr lang="en-US" altLang="zh-CN" dirty="0"/>
          </a:p>
          <a:p>
            <a:pPr marL="457189" lvl="1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保存所有的数字，字符串，类型的常量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4D6B-4571-3A4F-87CB-84DB2D7D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代理模式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种基础角色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879A6-C3F2-C54E-9A02-E55E13CCF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5" y="1825625"/>
            <a:ext cx="4747591" cy="4351339"/>
          </a:xfrm>
        </p:spPr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真实主题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代理类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客户端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/>
              <a:t>主题接口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F15D2D-AA6F-AF49-94C2-4BBB7FF49DE2}"/>
              </a:ext>
            </a:extLst>
          </p:cNvPr>
          <p:cNvSpPr txBox="1">
            <a:spLocks/>
          </p:cNvSpPr>
          <p:nvPr/>
        </p:nvSpPr>
        <p:spPr>
          <a:xfrm>
            <a:off x="6639339" y="3200400"/>
            <a:ext cx="4714461" cy="145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84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class</a:t>
            </a:r>
            <a:r>
              <a:rPr kumimoji="1" lang="zh-CN" altLang="en-US" sz="3200" dirty="0"/>
              <a:t>文件结构</a:t>
            </a:r>
            <a:endParaRPr kumimoji="1"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637322-F916-604C-A51D-0059D3756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77" y="1515712"/>
            <a:ext cx="8097784" cy="53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53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class</a:t>
            </a:r>
            <a:r>
              <a:rPr kumimoji="1" lang="zh-CN" altLang="en-US" sz="3200" dirty="0"/>
              <a:t>文件结构</a:t>
            </a:r>
            <a:endParaRPr kumimoji="1"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10181-D771-854F-8E10-4CD32F37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77" y="1426634"/>
            <a:ext cx="6273663" cy="54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3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sz="3200" dirty="0"/>
              <a:t>class</a:t>
            </a:r>
            <a:r>
              <a:rPr kumimoji="1" lang="zh-CN" altLang="en-US" sz="3200" dirty="0"/>
              <a:t>文件结构</a:t>
            </a:r>
            <a:endParaRPr kumimoji="1"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2B2A1-FB7B-A04F-B937-5C3FA4DC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6" y="2434165"/>
            <a:ext cx="9358489" cy="29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1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sz="3200" dirty="0"/>
              <a:t>接口和组件</a:t>
            </a:r>
            <a:endParaRPr kumimoji="1"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206C8-7D51-8441-BEAB-352CD087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2978"/>
            <a:ext cx="9652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13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sz="3200" dirty="0"/>
              <a:t>接口和组件</a:t>
            </a:r>
            <a:endParaRPr kumimoji="1"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3B60E6A-9CE6-9E4B-9E2E-A270B74B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5148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在处理整个</a:t>
            </a:r>
            <a:r>
              <a:rPr lang="en-US" altLang="zh-CN" dirty="0"/>
              <a:t>class</a:t>
            </a:r>
            <a:r>
              <a:rPr lang="zh-CN" altLang="en-US" dirty="0"/>
              <a:t>文件处理过程中，</a:t>
            </a:r>
            <a:r>
              <a:rPr lang="en-US" altLang="zh-CN" dirty="0" err="1"/>
              <a:t>classVistor</a:t>
            </a:r>
            <a:r>
              <a:rPr lang="zh-CN" altLang="en-US" dirty="0"/>
              <a:t>抽象类中的方法访问需满足下面的次序：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	visit</a:t>
            </a:r>
            <a:r>
              <a:rPr lang="zh-CN" altLang="en-US" sz="2000" dirty="0"/>
              <a:t> </a:t>
            </a:r>
            <a:r>
              <a:rPr lang="en-US" altLang="zh-CN" sz="2000" dirty="0" err="1"/>
              <a:t>visitSource</a:t>
            </a:r>
            <a:r>
              <a:rPr lang="en-US" altLang="zh-CN" sz="2000" dirty="0"/>
              <a:t>? </a:t>
            </a:r>
            <a:r>
              <a:rPr lang="en-US" altLang="zh-CN" sz="2000" dirty="0" err="1"/>
              <a:t>visitOuterClass</a:t>
            </a:r>
            <a:r>
              <a:rPr lang="en-US" altLang="zh-CN" sz="2000" dirty="0"/>
              <a:t>? ( </a:t>
            </a:r>
            <a:r>
              <a:rPr lang="en-US" altLang="zh-CN" sz="2000" dirty="0" err="1"/>
              <a:t>visitAnnotation</a:t>
            </a:r>
            <a:r>
              <a:rPr lang="en-US" altLang="zh-CN" sz="2000" dirty="0"/>
              <a:t> | </a:t>
            </a:r>
            <a:r>
              <a:rPr lang="en-US" altLang="zh-CN" sz="2000" dirty="0" err="1"/>
              <a:t>visitAttribute</a:t>
            </a:r>
            <a:r>
              <a:rPr lang="en-US" altLang="zh-CN" sz="2000" dirty="0"/>
              <a:t> )*</a:t>
            </a:r>
          </a:p>
          <a:p>
            <a:pPr marL="0" indent="0">
              <a:buNone/>
            </a:pPr>
            <a:r>
              <a:rPr lang="en-US" altLang="zh-CN" sz="2000" dirty="0"/>
              <a:t>	(</a:t>
            </a:r>
            <a:r>
              <a:rPr lang="en-US" altLang="zh-CN" sz="2000" dirty="0" err="1"/>
              <a:t>visitInnerClass</a:t>
            </a:r>
            <a:r>
              <a:rPr lang="en-US" altLang="zh-CN" sz="2000" dirty="0"/>
              <a:t> | </a:t>
            </a:r>
            <a:r>
              <a:rPr lang="en-US" altLang="zh-CN" sz="2000" dirty="0" err="1"/>
              <a:t>visitField</a:t>
            </a:r>
            <a:r>
              <a:rPr lang="en-US" altLang="zh-CN" sz="2000" dirty="0"/>
              <a:t> | </a:t>
            </a:r>
            <a:r>
              <a:rPr lang="en-US" altLang="zh-CN" sz="2000" dirty="0" err="1"/>
              <a:t>visitMethod</a:t>
            </a:r>
            <a:r>
              <a:rPr lang="en-US" altLang="zh-CN" sz="2000" dirty="0"/>
              <a:t> )* </a:t>
            </a:r>
            <a:r>
              <a:rPr lang="en-US" altLang="zh-CN" sz="2000" dirty="0" err="1"/>
              <a:t>visitEnd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22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sz="3200" dirty="0"/>
              <a:t>测试</a:t>
            </a:r>
            <a:endParaRPr kumimoji="1"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9AB629-F2F5-114A-A15F-E04B4019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733"/>
            <a:ext cx="12192000" cy="44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11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sz="3200" dirty="0"/>
              <a:t>测试结果</a:t>
            </a:r>
            <a:endParaRPr kumimoji="1"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7D4F41-BF38-1D42-A61C-618B6451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224616"/>
            <a:ext cx="7620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656CE-A23E-224A-988C-522C3D1DE55F}"/>
              </a:ext>
            </a:extLst>
          </p:cNvPr>
          <p:cNvSpPr txBox="1"/>
          <p:nvPr/>
        </p:nvSpPr>
        <p:spPr>
          <a:xfrm>
            <a:off x="838200" y="1690690"/>
            <a:ext cx="9879628" cy="324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针对类来实现代理的，原理是对指定的目标类生成一个子类，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并覆盖其中方法实现增强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因为采用的是继承，所以不能对</a:t>
            </a:r>
            <a:r>
              <a:rPr kumimoji="1" lang="en-US" altLang="zh-CN" sz="2800" dirty="0">
                <a:solidFill>
                  <a:schemeClr val="bg2">
                    <a:lumMod val="90000"/>
                  </a:schemeClr>
                </a:solidFill>
              </a:rPr>
              <a:t>final</a:t>
            </a: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修饰的类进行代理</a:t>
            </a:r>
          </a:p>
        </p:txBody>
      </p:sp>
    </p:spTree>
    <p:extLst>
      <p:ext uri="{BB962C8B-B14F-4D97-AF65-F5344CB8AC3E}">
        <p14:creationId xmlns:p14="http://schemas.microsoft.com/office/powerpoint/2010/main" val="76067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基本流程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8093B8-D506-7D45-8A31-96E3ECAB8694}"/>
              </a:ext>
            </a:extLst>
          </p:cNvPr>
          <p:cNvSpPr txBox="1"/>
          <p:nvPr/>
        </p:nvSpPr>
        <p:spPr>
          <a:xfrm>
            <a:off x="838200" y="1809443"/>
            <a:ext cx="8212313" cy="324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38" indent="-514338">
              <a:lnSpc>
                <a:spcPct val="150000"/>
              </a:lnSpc>
              <a:buFontTx/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创建工具：</a:t>
            </a:r>
            <a:r>
              <a:rPr kumimoji="1" lang="en-US" altLang="zh-CN" sz="2800" dirty="0">
                <a:solidFill>
                  <a:schemeClr val="bg2">
                    <a:lumMod val="90000"/>
                  </a:schemeClr>
                </a:solidFill>
              </a:rPr>
              <a:t>Enhancer</a:t>
            </a: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设置需要代理的类 </a:t>
            </a:r>
            <a:r>
              <a:rPr kumimoji="1" lang="en-US" altLang="zh-CN" sz="2800" dirty="0" err="1">
                <a:solidFill>
                  <a:schemeClr val="bg2">
                    <a:lumMod val="90000"/>
                  </a:schemeClr>
                </a:solidFill>
              </a:rPr>
              <a:t>SaleInterceptorImpl.java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配置代理的方法（打印日志？）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生成代理类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调用主题方法</a:t>
            </a:r>
            <a:r>
              <a:rPr kumimoji="1" lang="en-US" altLang="zh-CN" sz="2800" dirty="0">
                <a:solidFill>
                  <a:schemeClr val="bg2">
                    <a:lumMod val="90000"/>
                  </a:schemeClr>
                </a:solidFill>
              </a:rPr>
              <a:t>  sell();</a:t>
            </a:r>
          </a:p>
        </p:txBody>
      </p:sp>
    </p:spTree>
    <p:extLst>
      <p:ext uri="{BB962C8B-B14F-4D97-AF65-F5344CB8AC3E}">
        <p14:creationId xmlns:p14="http://schemas.microsoft.com/office/powerpoint/2010/main" val="286063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871AC-910A-E249-8524-E6CD5D7C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90"/>
            <a:ext cx="12192000" cy="36874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A8A7FD-2C04-EB40-818F-3BB2A701C22C}"/>
              </a:ext>
            </a:extLst>
          </p:cNvPr>
          <p:cNvSpPr txBox="1"/>
          <p:nvPr/>
        </p:nvSpPr>
        <p:spPr>
          <a:xfrm>
            <a:off x="6960964" y="2533943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实现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MethodInterceptor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A55B91-1635-3B49-ABE9-CFFCEF66B2F8}"/>
              </a:ext>
            </a:extLst>
          </p:cNvPr>
          <p:cNvSpPr txBox="1"/>
          <p:nvPr/>
        </p:nvSpPr>
        <p:spPr>
          <a:xfrm>
            <a:off x="6960964" y="3746528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真实主题方法调用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08EBCB-3EA5-1947-A598-62F08E5669A0}"/>
              </a:ext>
            </a:extLst>
          </p:cNvPr>
          <p:cNvSpPr txBox="1"/>
          <p:nvPr/>
        </p:nvSpPr>
        <p:spPr>
          <a:xfrm>
            <a:off x="6960964" y="4377663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代理方法内容：打印日志 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6398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静态代理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动态代理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5B8FB-D217-ED4E-9BED-7C0783A8AC24}"/>
              </a:ext>
            </a:extLst>
          </p:cNvPr>
          <p:cNvSpPr txBox="1"/>
          <p:nvPr/>
        </p:nvSpPr>
        <p:spPr>
          <a:xfrm>
            <a:off x="838200" y="5044499"/>
            <a:ext cx="10033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在程序运行时，动态的生成代理类的字节码文件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</a:t>
            </a:r>
          </a:p>
          <a:p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						——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动态代理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87C225-6877-5E47-8D94-712171F346FE}"/>
              </a:ext>
            </a:extLst>
          </p:cNvPr>
          <p:cNvSpPr txBox="1"/>
          <p:nvPr/>
        </p:nvSpPr>
        <p:spPr>
          <a:xfrm>
            <a:off x="838200" y="2030911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在程序运行前，编译期就已经存在代理类源码，</a:t>
            </a:r>
            <a:endParaRPr kumimoji="1" lang="en-US" altLang="zh-CN" sz="32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并编译生成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class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字节码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</a:t>
            </a:r>
          </a:p>
          <a:p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						——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静态代理</a:t>
            </a:r>
          </a:p>
        </p:txBody>
      </p:sp>
    </p:spTree>
    <p:extLst>
      <p:ext uri="{BB962C8B-B14F-4D97-AF65-F5344CB8AC3E}">
        <p14:creationId xmlns:p14="http://schemas.microsoft.com/office/powerpoint/2010/main" val="8896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AFFD79D-E0AD-BE43-8026-312B35B8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9736"/>
            <a:ext cx="8763000" cy="4749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实例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A8A7FD-2C04-EB40-818F-3BB2A701C22C}"/>
              </a:ext>
            </a:extLst>
          </p:cNvPr>
          <p:cNvSpPr txBox="1"/>
          <p:nvPr/>
        </p:nvSpPr>
        <p:spPr>
          <a:xfrm>
            <a:off x="6343447" y="2905122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创建工具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A55B91-1635-3B49-ABE9-CFFCEF66B2F8}"/>
              </a:ext>
            </a:extLst>
          </p:cNvPr>
          <p:cNvSpPr txBox="1"/>
          <p:nvPr/>
        </p:nvSpPr>
        <p:spPr>
          <a:xfrm>
            <a:off x="6343447" y="3401115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配置要代理的类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08EBCB-3EA5-1947-A598-62F08E5669A0}"/>
              </a:ext>
            </a:extLst>
          </p:cNvPr>
          <p:cNvSpPr txBox="1"/>
          <p:nvPr/>
        </p:nvSpPr>
        <p:spPr>
          <a:xfrm>
            <a:off x="7522568" y="3770447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代理方法内容（打印日志 ？）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EF98D-E0B9-E640-B32B-3B897AC790E9}"/>
              </a:ext>
            </a:extLst>
          </p:cNvPr>
          <p:cNvSpPr txBox="1"/>
          <p:nvPr/>
        </p:nvSpPr>
        <p:spPr>
          <a:xfrm>
            <a:off x="7522568" y="5354211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代理类对象调用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sell()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8999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过滤方法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B1874C-37B8-4E42-8486-F255D600F3E5}"/>
              </a:ext>
            </a:extLst>
          </p:cNvPr>
          <p:cNvSpPr txBox="1"/>
          <p:nvPr/>
        </p:nvSpPr>
        <p:spPr>
          <a:xfrm>
            <a:off x="838200" y="1773817"/>
            <a:ext cx="5211683" cy="1953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只想代理个别方法，如何实现？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回调过滤器</a:t>
            </a:r>
            <a:r>
              <a:rPr kumimoji="1" lang="en-US" altLang="zh-CN" sz="2800" dirty="0" err="1">
                <a:solidFill>
                  <a:schemeClr val="bg2">
                    <a:lumMod val="90000"/>
                  </a:schemeClr>
                </a:solidFill>
              </a:rPr>
              <a:t>CallbackFilter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2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D81FB8-2CE1-2C4B-BFE1-F605AEC7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9" y="486888"/>
            <a:ext cx="107061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3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81EFD-153B-2F4A-B5F9-BE6303C6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1" y="238496"/>
            <a:ext cx="9994900" cy="609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942933-62C6-874D-875A-2F16516C8A82}"/>
              </a:ext>
            </a:extLst>
          </p:cNvPr>
          <p:cNvSpPr txBox="1"/>
          <p:nvPr/>
        </p:nvSpPr>
        <p:spPr>
          <a:xfrm>
            <a:off x="6546235" y="1678920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Callbacks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存储回调处理类，数组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84313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第三课时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AOP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实现事务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6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需要哪些信息？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F50E46-2BA2-234E-9910-8CEC2DD88B5C}"/>
              </a:ext>
            </a:extLst>
          </p:cNvPr>
          <p:cNvSpPr txBox="1"/>
          <p:nvPr/>
        </p:nvSpPr>
        <p:spPr>
          <a:xfrm>
            <a:off x="838200" y="1690690"/>
            <a:ext cx="7531229" cy="324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哪些方法需要进行代理？ （</a:t>
            </a:r>
            <a:r>
              <a:rPr kumimoji="1" lang="en-US" altLang="zh-CN" sz="2800" dirty="0">
                <a:solidFill>
                  <a:schemeClr val="bg2">
                    <a:lumMod val="90000"/>
                  </a:schemeClr>
                </a:solidFill>
              </a:rPr>
              <a:t>sell</a:t>
            </a: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需要代理）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代理类中需要做什么处理？（打日志？）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如何调用真实主题的实例对象？</a:t>
            </a:r>
          </a:p>
        </p:txBody>
      </p:sp>
    </p:spTree>
    <p:extLst>
      <p:ext uri="{BB962C8B-B14F-4D97-AF65-F5344CB8AC3E}">
        <p14:creationId xmlns:p14="http://schemas.microsoft.com/office/powerpoint/2010/main" val="391426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具体实现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F50E46-2BA2-234E-9910-8CEC2DD88B5C}"/>
              </a:ext>
            </a:extLst>
          </p:cNvPr>
          <p:cNvSpPr txBox="1"/>
          <p:nvPr/>
        </p:nvSpPr>
        <p:spPr>
          <a:xfrm>
            <a:off x="838200" y="1690690"/>
            <a:ext cx="7689541" cy="3255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38" indent="-514338">
              <a:lnSpc>
                <a:spcPct val="150000"/>
              </a:lnSpc>
              <a:buFontTx/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一个工具类：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Proxy.java</a:t>
            </a:r>
            <a:endParaRPr kumimoji="1" lang="zh-CN" alt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endParaRPr kumimoji="1"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r>
              <a:rPr kumimoji="1" lang="zh-CN" altLang="en-US" sz="2800" dirty="0">
                <a:solidFill>
                  <a:schemeClr val="bg2">
                    <a:lumMod val="90000"/>
                  </a:schemeClr>
                </a:solidFill>
              </a:rPr>
              <a:t>一个需要实现的接口：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InvocationHandler.java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344DE3-C7B6-AD42-A451-6BD9EE2D584D}"/>
              </a:ext>
            </a:extLst>
          </p:cNvPr>
          <p:cNvSpPr txBox="1"/>
          <p:nvPr/>
        </p:nvSpPr>
        <p:spPr>
          <a:xfrm>
            <a:off x="838200" y="2453438"/>
            <a:ext cx="11187896" cy="11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Object </a:t>
            </a:r>
            <a:r>
              <a:rPr lang="en-US" altLang="zh-CN" sz="2400" dirty="0" err="1">
                <a:solidFill>
                  <a:schemeClr val="bg2">
                    <a:lumMod val="90000"/>
                  </a:schemeClr>
                </a:solidFill>
              </a:rPr>
              <a:t>newProxyInstance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altLang="zh-CN" sz="2400" dirty="0" err="1">
                <a:solidFill>
                  <a:schemeClr val="bg2">
                    <a:lumMod val="90000"/>
                  </a:schemeClr>
                </a:solidFill>
              </a:rPr>
              <a:t>ClassLoader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 loader,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	Class[] interfaces,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bg2">
                    <a:lumMod val="90000"/>
                  </a:schemeClr>
                </a:solidFill>
              </a:rPr>
              <a:t>InvocationHandler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 h)</a:t>
            </a:r>
            <a:endParaRPr kumimoji="1"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B10E8F-E0B2-114E-8447-B4243BA75D0A}"/>
              </a:ext>
            </a:extLst>
          </p:cNvPr>
          <p:cNvSpPr txBox="1"/>
          <p:nvPr/>
        </p:nvSpPr>
        <p:spPr>
          <a:xfrm>
            <a:off x="838200" y="5246959"/>
            <a:ext cx="1049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public Object invoke(Object proxy, Method method, Object[] </a:t>
            </a:r>
            <a:r>
              <a:rPr lang="en-US" altLang="zh-CN" sz="2400" dirty="0" err="1">
                <a:solidFill>
                  <a:schemeClr val="bg2">
                    <a:lumMod val="90000"/>
                  </a:schemeClr>
                </a:solidFill>
              </a:rPr>
              <a:t>args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kumimoji="1"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24B57D-DF54-E34F-8A30-5E89E5DCAEB5}"/>
              </a:ext>
            </a:extLst>
          </p:cNvPr>
          <p:cNvSpPr txBox="1"/>
          <p:nvPr/>
        </p:nvSpPr>
        <p:spPr>
          <a:xfrm>
            <a:off x="7420348" y="450122"/>
            <a:ext cx="4605748" cy="1155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1600" dirty="0">
                <a:solidFill>
                  <a:schemeClr val="bg2">
                    <a:lumMod val="90000"/>
                  </a:schemeClr>
                </a:solidFill>
              </a:rPr>
              <a:t>哪些方法需要进行代理？ （</a:t>
            </a:r>
            <a:r>
              <a:rPr kumimoji="1" lang="en-US" altLang="zh-CN" sz="1600" dirty="0">
                <a:solidFill>
                  <a:schemeClr val="bg2">
                    <a:lumMod val="90000"/>
                  </a:schemeClr>
                </a:solidFill>
              </a:rPr>
              <a:t>sell</a:t>
            </a:r>
            <a:r>
              <a:rPr kumimoji="1" lang="zh-CN" altLang="en-US" sz="1600" dirty="0">
                <a:solidFill>
                  <a:schemeClr val="bg2">
                    <a:lumMod val="90000"/>
                  </a:schemeClr>
                </a:solidFill>
              </a:rPr>
              <a:t>需要代理）</a:t>
            </a:r>
            <a:endParaRPr kumimoji="1" lang="en-US" altLang="zh-CN" sz="16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1600" dirty="0">
                <a:solidFill>
                  <a:schemeClr val="bg2">
                    <a:lumMod val="90000"/>
                  </a:schemeClr>
                </a:solidFill>
              </a:rPr>
              <a:t>代理类中需要做什么处理？（打日志？）</a:t>
            </a:r>
            <a:endParaRPr kumimoji="1" lang="en-US" altLang="zh-CN" sz="1600" dirty="0">
              <a:solidFill>
                <a:schemeClr val="bg2">
                  <a:lumMod val="90000"/>
                </a:schemeClr>
              </a:solidFill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1600" dirty="0">
                <a:solidFill>
                  <a:schemeClr val="bg2">
                    <a:lumMod val="90000"/>
                  </a:schemeClr>
                </a:solidFill>
              </a:rPr>
              <a:t>如何调用真实主题的实例对象？</a:t>
            </a:r>
          </a:p>
        </p:txBody>
      </p:sp>
    </p:spTree>
    <p:extLst>
      <p:ext uri="{BB962C8B-B14F-4D97-AF65-F5344CB8AC3E}">
        <p14:creationId xmlns:p14="http://schemas.microsoft.com/office/powerpoint/2010/main" val="338320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DEBB4-2B32-EA46-A7E6-72D6601F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225"/>
            <a:ext cx="12192000" cy="4891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CADD71-C161-3248-81BF-CF4DDF7C3BBB}"/>
              </a:ext>
            </a:extLst>
          </p:cNvPr>
          <p:cNvSpPr txBox="1"/>
          <p:nvPr/>
        </p:nvSpPr>
        <p:spPr>
          <a:xfrm>
            <a:off x="5292527" y="3373066"/>
            <a:ext cx="161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method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sell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DD1D16-B3D2-5740-926A-3761604F9415}"/>
              </a:ext>
            </a:extLst>
          </p:cNvPr>
          <p:cNvSpPr txBox="1"/>
          <p:nvPr/>
        </p:nvSpPr>
        <p:spPr>
          <a:xfrm>
            <a:off x="7942321" y="2837209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delegate : owner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93191B-7965-B241-B1EF-2BA8EB9F6E8E}"/>
              </a:ext>
            </a:extLst>
          </p:cNvPr>
          <p:cNvSpPr txBox="1"/>
          <p:nvPr/>
        </p:nvSpPr>
        <p:spPr>
          <a:xfrm>
            <a:off x="7652269" y="4445298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owner.sell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5691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EDDD8-277C-3B43-8980-E360605E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045"/>
            <a:ext cx="12192000" cy="3433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A6D84F-ADED-9244-90E9-4F268D188F4E}"/>
              </a:ext>
            </a:extLst>
          </p:cNvPr>
          <p:cNvSpPr txBox="1"/>
          <p:nvPr/>
        </p:nvSpPr>
        <p:spPr>
          <a:xfrm>
            <a:off x="315414" y="2910078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1.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D82E5-36E7-7948-A43F-F66A55DDC204}"/>
              </a:ext>
            </a:extLst>
          </p:cNvPr>
          <p:cNvSpPr txBox="1"/>
          <p:nvPr/>
        </p:nvSpPr>
        <p:spPr>
          <a:xfrm>
            <a:off x="315414" y="3397836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2.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167CED-84B2-4348-BB07-E5BD3103233F}"/>
              </a:ext>
            </a:extLst>
          </p:cNvPr>
          <p:cNvSpPr txBox="1"/>
          <p:nvPr/>
        </p:nvSpPr>
        <p:spPr>
          <a:xfrm>
            <a:off x="315414" y="3987804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0193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第一课时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为什么传入 </a:t>
            </a:r>
            <a:r>
              <a:rPr kumimoji="1" lang="en-US" altLang="zh-CN" dirty="0" err="1"/>
              <a:t>Proxy.newProxyInstance</a:t>
            </a:r>
            <a:r>
              <a:rPr kumimoji="1" lang="zh-CN" altLang="en-US" dirty="0"/>
              <a:t> 需要传入</a:t>
            </a:r>
            <a:r>
              <a:rPr kumimoji="1" lang="en-US" altLang="zh-CN" dirty="0" err="1"/>
              <a:t>classLoader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为何在</a:t>
            </a:r>
            <a:r>
              <a:rPr kumimoji="1" lang="en-US" altLang="zh-CN" dirty="0" err="1"/>
              <a:t>IntelijIDEA</a:t>
            </a:r>
            <a:r>
              <a:rPr kumimoji="1" lang="zh-CN" altLang="en-US" dirty="0"/>
              <a:t>调试模式时，单步断点后，总会调用多次代理方法？（打印了多次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849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</TotalTime>
  <Words>2456</Words>
  <Application>Microsoft Macintosh PowerPoint</Application>
  <PresentationFormat>宽屏</PresentationFormat>
  <Paragraphs>300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-apple-system</vt:lpstr>
      <vt:lpstr>等线</vt:lpstr>
      <vt:lpstr>华文楷体</vt:lpstr>
      <vt:lpstr>微软雅黑</vt:lpstr>
      <vt:lpstr>Arial</vt:lpstr>
      <vt:lpstr>Consolas</vt:lpstr>
      <vt:lpstr>Verdana</vt:lpstr>
      <vt:lpstr>Office 主题​​</vt:lpstr>
      <vt:lpstr>Java动态代理原理及应用</vt:lpstr>
      <vt:lpstr>第一课时</vt:lpstr>
      <vt:lpstr>代理模式 - 4种基础角色</vt:lpstr>
      <vt:lpstr>静态代理 VS 动态代理</vt:lpstr>
      <vt:lpstr>动态代理 - 需要哪些信息？</vt:lpstr>
      <vt:lpstr>动态代理 – 具体实现</vt:lpstr>
      <vt:lpstr>动态代理 – JDK 动态代理</vt:lpstr>
      <vt:lpstr>动态代理 – JDK 动态代理</vt:lpstr>
      <vt:lpstr>第一课时 - 疑问</vt:lpstr>
      <vt:lpstr>JAVA动态代理 - 第二课时</vt:lpstr>
      <vt:lpstr>JDK动态代理 – 代理如何工作</vt:lpstr>
      <vt:lpstr>JDK动态代理 – 代理类的源码</vt:lpstr>
      <vt:lpstr>PowerPoint 演示文稿</vt:lpstr>
      <vt:lpstr>PowerPoint 演示文稿</vt:lpstr>
      <vt:lpstr>PowerPoint 演示文稿</vt:lpstr>
      <vt:lpstr>JDK动态代理 – 函数调用链</vt:lpstr>
      <vt:lpstr>JDK动态代理 – 函数调用链</vt:lpstr>
      <vt:lpstr>JDK动态代理 – 代理类的生成原理     Proxy.newproxyInstance 工作原理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JDK动态代理 – 缺陷</vt:lpstr>
      <vt:lpstr>JAVA字节码生成框架：ASM</vt:lpstr>
      <vt:lpstr>JAVA字节码生成框架：ASM</vt:lpstr>
      <vt:lpstr>JAVA字节码生成框架：ASM – class文件结构</vt:lpstr>
      <vt:lpstr>JAVA字节码生成框架：ASM – class文件结构</vt:lpstr>
      <vt:lpstr>JAVA字节码生成框架：ASM – class文件结构</vt:lpstr>
      <vt:lpstr>JAVA字节码生成框架：ASM – class文件结构</vt:lpstr>
      <vt:lpstr>JAVA字节码生成框架：ASM – 接口和组件</vt:lpstr>
      <vt:lpstr>JAVA字节码生成框架：ASM – 接口和组件</vt:lpstr>
      <vt:lpstr>JAVA字节码生成框架：ASM – 测试</vt:lpstr>
      <vt:lpstr>JAVA字节码生成框架：ASM – 测试结果</vt:lpstr>
      <vt:lpstr>CGLIB 动态代理</vt:lpstr>
      <vt:lpstr>CGLIB 动态代理 – 基本流程</vt:lpstr>
      <vt:lpstr>CGLIB 动态代理 – 实例</vt:lpstr>
      <vt:lpstr>CGLIB 动态代理 -实例</vt:lpstr>
      <vt:lpstr>CGLIB 动态代理 – 过滤方法</vt:lpstr>
      <vt:lpstr>PowerPoint 演示文稿</vt:lpstr>
      <vt:lpstr>PowerPoint 演示文稿</vt:lpstr>
      <vt:lpstr>JAVA动态代理 - 第三课时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Java动态代理原理及应用</dc:title>
  <dc:creator>Microsoft Office 用户</dc:creator>
  <cp:lastModifiedBy>Microsoft Office 用户</cp:lastModifiedBy>
  <cp:revision>560</cp:revision>
  <dcterms:created xsi:type="dcterms:W3CDTF">2018-11-26T15:29:59Z</dcterms:created>
  <dcterms:modified xsi:type="dcterms:W3CDTF">2018-12-12T05:51:38Z</dcterms:modified>
</cp:coreProperties>
</file>